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04" autoAdjust="0"/>
    <p:restoredTop sz="95226" autoAdjust="0"/>
  </p:normalViewPr>
  <p:slideViewPr>
    <p:cSldViewPr snapToGrid="0" showGuides="1">
      <p:cViewPr>
        <p:scale>
          <a:sx n="75" d="100"/>
          <a:sy n="75" d="100"/>
        </p:scale>
        <p:origin x="-2748" y="102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7.23\&#1050;&#1088;&#1072;&#1089;&#1086;&#1090;&#1072;%202023%20-%206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9.23\&#1050;&#1088;&#1072;&#1089;&#1086;&#1090;&#1072;%202023%20-%208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9.23\&#1050;&#1088;&#1072;&#1089;&#1086;&#1090;&#1072;%202023%20-%208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7.23\&#1050;&#1088;&#1072;&#1089;&#1086;&#1090;&#1072;%202023%20-%206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7.23\&#1050;&#1088;&#1072;&#1089;&#1086;&#1090;&#1072;%202023%20-%206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7.23\&#1050;&#1088;&#1072;&#1089;&#1086;&#1090;&#1072;%202023%20-%206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МУНИЦИПАЛЬНЫЙ ДОЛГ</a:t>
            </a:r>
            <a:r>
              <a:rPr lang="ru-RU" sz="1200" baseline="0"/>
              <a:t> КОНСОЛИДИРОВАННОГО БЮДЖЕТА НОВОКУБАНСКОГО РАЙОНА</a:t>
            </a:r>
            <a:endParaRPr lang="ru-RU" sz="1200"/>
          </a:p>
        </c:rich>
      </c:tx>
      <c:layout>
        <c:manualLayout>
          <c:xMode val="edge"/>
          <c:yMode val="edge"/>
          <c:x val="0.11950850746576362"/>
          <c:y val="0.1122699625701809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715696855180702"/>
          <c:y val="0.55623212986067794"/>
          <c:w val="0.63609547708544856"/>
          <c:h val="0.3969208125389894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'Мун долг'!$B$3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долг'!$A$4:$A$8</c:f>
              <c:strCache>
                <c:ptCount val="4"/>
                <c:pt idx="0">
                  <c:v>на 01.01.2023г.</c:v>
                </c:pt>
                <c:pt idx="1">
                  <c:v>на 01.04.2023г.</c:v>
                </c:pt>
                <c:pt idx="2">
                  <c:v>на 01.07.2023г.</c:v>
                </c:pt>
                <c:pt idx="3">
                  <c:v>на 01.09.2023г.</c:v>
                </c:pt>
              </c:strCache>
            </c:strRef>
          </c:cat>
          <c:val>
            <c:numRef>
              <c:f>'Мун долг'!$B$4:$B$8</c:f>
              <c:numCache>
                <c:formatCode>#\ ##0.0</c:formatCode>
                <c:ptCount val="5"/>
                <c:pt idx="0">
                  <c:v>23.8</c:v>
                </c:pt>
                <c:pt idx="1">
                  <c:v>27.5</c:v>
                </c:pt>
                <c:pt idx="2">
                  <c:v>28.4</c:v>
                </c:pt>
                <c:pt idx="3">
                  <c:v>31.4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278-4EB5-8292-4A402E8B784A}"/>
            </c:ext>
          </c:extLst>
        </c:ser>
        <c:ser>
          <c:idx val="1"/>
          <c:order val="1"/>
          <c:tx>
            <c:strRef>
              <c:f>'Мун долг'!$C$3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долг'!$A$4:$A$8</c:f>
              <c:strCache>
                <c:ptCount val="4"/>
                <c:pt idx="0">
                  <c:v>на 01.01.2023г.</c:v>
                </c:pt>
                <c:pt idx="1">
                  <c:v>на 01.04.2023г.</c:v>
                </c:pt>
                <c:pt idx="2">
                  <c:v>на 01.07.2023г.</c:v>
                </c:pt>
                <c:pt idx="3">
                  <c:v>на 01.09.2023г.</c:v>
                </c:pt>
              </c:strCache>
            </c:strRef>
          </c:cat>
          <c:val>
            <c:numRef>
              <c:f>'Мун долг'!$C$4:$C$8</c:f>
              <c:numCache>
                <c:formatCode>#\ ##0.0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14</c:v>
                </c:pt>
                <c:pt idx="3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278-4EB5-8292-4A402E8B784A}"/>
            </c:ext>
          </c:extLst>
        </c:ser>
        <c:ser>
          <c:idx val="2"/>
          <c:order val="2"/>
          <c:tx>
            <c:strRef>
              <c:f>'Мун долг'!$D$3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долг'!$A$4:$A$8</c:f>
              <c:strCache>
                <c:ptCount val="4"/>
                <c:pt idx="0">
                  <c:v>на 01.01.2023г.</c:v>
                </c:pt>
                <c:pt idx="1">
                  <c:v>на 01.04.2023г.</c:v>
                </c:pt>
                <c:pt idx="2">
                  <c:v>на 01.07.2023г.</c:v>
                </c:pt>
                <c:pt idx="3">
                  <c:v>на 01.09.2023г.</c:v>
                </c:pt>
              </c:strCache>
            </c:strRef>
          </c:cat>
          <c:val>
            <c:numRef>
              <c:f>'Мун долг'!$D$4:$D$7</c:f>
              <c:numCache>
                <c:formatCode>#\ ##0.0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278-4EB5-8292-4A402E8B78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2767104"/>
        <c:axId val="22768640"/>
      </c:barChart>
      <c:catAx>
        <c:axId val="2276710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22768640"/>
        <c:crosses val="autoZero"/>
        <c:auto val="1"/>
        <c:lblAlgn val="ctr"/>
        <c:lblOffset val="100"/>
        <c:noMultiLvlLbl val="0"/>
      </c:catAx>
      <c:valAx>
        <c:axId val="22768640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227671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4.5314622074309939E-2"/>
          <c:y val="0.34586549958411311"/>
          <c:w val="0.73809750489521242"/>
          <c:h val="0.1391079876273653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71567196432955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2023год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4.5927330667378356E-3"/>
                  <c:y val="8.52308051746213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EA-4652-BDF2-6B521F2C8EEF}"/>
                </c:ext>
              </c:extLst>
            </c:dLbl>
            <c:dLbl>
              <c:idx val="6"/>
              <c:layout>
                <c:manualLayout>
                  <c:x val="0"/>
                  <c:y val="0.3100299504357315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0EA-4652-BDF2-6B521F2C8EEF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конс'!$B$2:$I$2</c:f>
              <c:numCache>
                <c:formatCode>#\ ##0.0</c:formatCode>
                <c:ptCount val="8"/>
                <c:pt idx="0">
                  <c:v>31.906479170000001</c:v>
                </c:pt>
                <c:pt idx="1">
                  <c:v>-6.95140885</c:v>
                </c:pt>
                <c:pt idx="2">
                  <c:v>143.74389579999999</c:v>
                </c:pt>
                <c:pt idx="3">
                  <c:v>119.35719683999999</c:v>
                </c:pt>
                <c:pt idx="4">
                  <c:v>61.887074810000001</c:v>
                </c:pt>
                <c:pt idx="5">
                  <c:v>89.319944839999977</c:v>
                </c:pt>
                <c:pt idx="6">
                  <c:v>148.15206398000001</c:v>
                </c:pt>
                <c:pt idx="7">
                  <c:v>48.238956809999969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0EA-4652-BDF2-6B521F2C8EEF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48.538663180000015</c:v>
                </c:pt>
                <c:pt idx="1">
                  <c:v>67.737898219999991</c:v>
                </c:pt>
                <c:pt idx="2">
                  <c:v>95.568849889999981</c:v>
                </c:pt>
                <c:pt idx="3">
                  <c:v>74.339983549999985</c:v>
                </c:pt>
                <c:pt idx="4">
                  <c:v>64.219157720000013</c:v>
                </c:pt>
                <c:pt idx="5">
                  <c:v>70.633315940000017</c:v>
                </c:pt>
                <c:pt idx="6">
                  <c:v>99.132762040000017</c:v>
                </c:pt>
                <c:pt idx="7">
                  <c:v>75.573270270000052</c:v>
                </c:pt>
                <c:pt idx="8">
                  <c:v>79.12350391999999</c:v>
                </c:pt>
                <c:pt idx="9">
                  <c:v>109.92615343</c:v>
                </c:pt>
                <c:pt idx="10">
                  <c:v>114.08940669</c:v>
                </c:pt>
                <c:pt idx="11">
                  <c:v>141.39764588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0EA-4652-BDF2-6B521F2C8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7880960"/>
        <c:axId val="37882496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2022 году</c:v>
                </c:pt>
              </c:strCache>
            </c:strRef>
          </c:tx>
          <c:dLbls>
            <c:dLbl>
              <c:idx val="0"/>
              <c:layout>
                <c:manualLayout>
                  <c:x val="-4.2539395738044522E-2"/>
                  <c:y val="4.63583787681031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EA-4652-BDF2-6B521F2C8EEF}"/>
                </c:ext>
              </c:extLst>
            </c:dLbl>
            <c:dLbl>
              <c:idx val="1"/>
              <c:layout>
                <c:manualLayout>
                  <c:x val="-3.9224218195360962E-2"/>
                  <c:y val="-5.14323137637268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4.7039500482990583E-2"/>
                      <c:h val="4.73503840999390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B-20EA-4652-BDF2-6B521F2C8EEF}"/>
                </c:ext>
              </c:extLst>
            </c:dLbl>
            <c:dLbl>
              <c:idx val="2"/>
              <c:layout>
                <c:manualLayout>
                  <c:x val="-9.0783023619185124E-3"/>
                  <c:y val="-1.79991876189222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0EA-4652-BDF2-6B521F2C8EEF}"/>
                </c:ext>
              </c:extLst>
            </c:dLbl>
            <c:dLbl>
              <c:idx val="3"/>
              <c:layout>
                <c:manualLayout>
                  <c:x val="8.8129778988163144E-3"/>
                  <c:y val="-5.714701529302984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0EA-4652-BDF2-6B521F2C8EEF}"/>
                </c:ext>
              </c:extLst>
            </c:dLbl>
            <c:dLbl>
              <c:idx val="4"/>
              <c:layout>
                <c:manualLayout>
                  <c:x val="-4.0410600188540972E-2"/>
                  <c:y val="-3.6706254313346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0EA-4652-BDF2-6B521F2C8EEF}"/>
                </c:ext>
              </c:extLst>
            </c:dLbl>
            <c:dLbl>
              <c:idx val="5"/>
              <c:layout>
                <c:manualLayout>
                  <c:x val="-4.5237014536270846E-2"/>
                  <c:y val="-4.9233600027975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0EA-4652-BDF2-6B521F2C8EEF}"/>
                </c:ext>
              </c:extLst>
            </c:dLbl>
            <c:dLbl>
              <c:idx val="6"/>
              <c:layout>
                <c:manualLayout>
                  <c:x val="-3.1832280064709099E-3"/>
                  <c:y val="-2.33766647844792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0EA-4652-BDF2-6B521F2C8EEF}"/>
                </c:ext>
              </c:extLst>
            </c:dLbl>
            <c:dLbl>
              <c:idx val="7"/>
              <c:layout>
                <c:manualLayout>
                  <c:x val="-2.5987948512039918E-2"/>
                  <c:y val="-4.2969927170660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0EA-4652-BDF2-6B521F2C8EEF}"/>
                </c:ext>
              </c:extLst>
            </c:dLbl>
            <c:dLbl>
              <c:idx val="8"/>
              <c:layout>
                <c:manualLayout>
                  <c:x val="-3.8605932055444991E-2"/>
                  <c:y val="-2.28418355749876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0EA-4652-BDF2-6B521F2C8EEF}"/>
                </c:ext>
              </c:extLst>
            </c:dLbl>
            <c:dLbl>
              <c:idx val="9"/>
              <c:layout>
                <c:manualLayout>
                  <c:x val="-4.8335573711346204E-2"/>
                  <c:y val="2.47759631296970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4.7039500482990583E-2"/>
                      <c:h val="5.06159278309692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20EA-4652-BDF2-6B521F2C8EEF}"/>
                </c:ext>
              </c:extLst>
            </c:dLbl>
            <c:dLbl>
              <c:idx val="10"/>
              <c:layout>
                <c:manualLayout>
                  <c:x val="-5.7941121701988993E-2"/>
                  <c:y val="-4.13086139386777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0EA-4652-BDF2-6B521F2C8EEF}"/>
                </c:ext>
              </c:extLst>
            </c:dLbl>
            <c:dLbl>
              <c:idx val="11"/>
              <c:layout>
                <c:manualLayout>
                  <c:x val="-6.8940504870640129E-2"/>
                  <c:y val="-3.09774106655229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0EA-4652-BDF2-6B521F2C8E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109.40565157476712</c:v>
                </c:pt>
                <c:pt idx="1">
                  <c:v>88.317583590274793</c:v>
                </c:pt>
                <c:pt idx="2">
                  <c:v>127.32155077298764</c:v>
                </c:pt>
                <c:pt idx="3">
                  <c:v>81.836934868943629</c:v>
                </c:pt>
                <c:pt idx="4">
                  <c:v>130.85560303891728</c:v>
                </c:pt>
                <c:pt idx="5">
                  <c:v>127.21299134572523</c:v>
                </c:pt>
                <c:pt idx="6">
                  <c:v>128.51649466692339</c:v>
                </c:pt>
                <c:pt idx="7">
                  <c:v>120.23416440705968</c:v>
                </c:pt>
                <c:pt idx="8">
                  <c:v>120.42980172281111</c:v>
                </c:pt>
                <c:pt idx="9">
                  <c:v>98.49391336397818</c:v>
                </c:pt>
                <c:pt idx="10">
                  <c:v>115.56533674539602</c:v>
                </c:pt>
                <c:pt idx="11">
                  <c:v>125.68547122188964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20EA-4652-BDF2-6B521F2C8EEF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2023году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0EA-4652-BDF2-6B521F2C8EEF}"/>
                </c:ext>
              </c:extLst>
            </c:dLbl>
            <c:dLbl>
              <c:idx val="1"/>
              <c:layout>
                <c:manualLayout>
                  <c:x val="-1.1339108363668275E-2"/>
                  <c:y val="-1.69329664845195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0EA-4652-BDF2-6B521F2C8EEF}"/>
                </c:ext>
              </c:extLst>
            </c:dLbl>
            <c:dLbl>
              <c:idx val="2"/>
              <c:layout>
                <c:manualLayout>
                  <c:x val="-1.9270887887992739E-2"/>
                  <c:y val="-4.00286236478849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0EA-4652-BDF2-6B521F2C8EEF}"/>
                </c:ext>
              </c:extLst>
            </c:dLbl>
            <c:dLbl>
              <c:idx val="3"/>
              <c:layout>
                <c:manualLayout>
                  <c:x val="-3.9275572314746925E-2"/>
                  <c:y val="-3.42429543965532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0EA-4652-BDF2-6B521F2C8EEF}"/>
                </c:ext>
              </c:extLst>
            </c:dLbl>
            <c:dLbl>
              <c:idx val="4"/>
              <c:layout>
                <c:manualLayout>
                  <c:x val="-2.8138711404396961E-2"/>
                  <c:y val="-4.81667700326965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0EA-4652-BDF2-6B521F2C8EEF}"/>
                </c:ext>
              </c:extLst>
            </c:dLbl>
            <c:dLbl>
              <c:idx val="5"/>
              <c:layout>
                <c:manualLayout>
                  <c:x val="-3.5122580682704352E-2"/>
                  <c:y val="4.65339981671814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0EA-4652-BDF2-6B521F2C8EEF}"/>
                </c:ext>
              </c:extLst>
            </c:dLbl>
            <c:dLbl>
              <c:idx val="7"/>
              <c:layout>
                <c:manualLayout>
                  <c:x val="-5.9547647312128298E-2"/>
                  <c:y val="8.1638593275756908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20EA-4652-BDF2-6B521F2C8EEF}"/>
                </c:ext>
              </c:extLst>
            </c:dLbl>
            <c:dLbl>
              <c:idx val="9"/>
              <c:layout>
                <c:manualLayout>
                  <c:x val="-3.432004400039676E-2"/>
                  <c:y val="3.26723538788121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0EA-4652-BDF2-6B521F2C8EEF}"/>
                </c:ext>
              </c:extLst>
            </c:dLbl>
            <c:dLbl>
              <c:idx val="10"/>
              <c:layout>
                <c:manualLayout>
                  <c:x val="-4.7399736316183216E-2"/>
                  <c:y val="-2.42926238734485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0EA-4652-BDF2-6B521F2C8EEF}"/>
                </c:ext>
              </c:extLst>
            </c:dLbl>
            <c:dLbl>
              <c:idx val="11"/>
              <c:layout>
                <c:manualLayout>
                  <c:x val="-4.5867252115853872E-2"/>
                  <c:y val="-6.0270504559086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0EA-4652-BDF2-6B521F2C8E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конс'!$B$5:$I$5</c:f>
              <c:numCache>
                <c:formatCode>0.0</c:formatCode>
                <c:ptCount val="8"/>
                <c:pt idx="0">
                  <c:v>65.734153105285401</c:v>
                </c:pt>
                <c:pt idx="1">
                  <c:v>-10.262215144944603</c:v>
                </c:pt>
                <c:pt idx="2">
                  <c:v>150.40873251634775</c:v>
                </c:pt>
                <c:pt idx="3">
                  <c:v>160.5558558668796</c:v>
                </c:pt>
                <c:pt idx="4">
                  <c:v>96.368555750656128</c:v>
                </c:pt>
                <c:pt idx="5">
                  <c:v>126.45582845901424</c:v>
                </c:pt>
                <c:pt idx="6">
                  <c:v>149.44813493668292</c:v>
                </c:pt>
                <c:pt idx="7">
                  <c:v>63.830712416780443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5-20EA-4652-BDF2-6B521F2C8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925632"/>
        <c:axId val="37927168"/>
      </c:lineChart>
      <c:catAx>
        <c:axId val="37880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7882496"/>
        <c:crosses val="autoZero"/>
        <c:auto val="1"/>
        <c:lblAlgn val="ctr"/>
        <c:lblOffset val="100"/>
        <c:noMultiLvlLbl val="0"/>
      </c:catAx>
      <c:valAx>
        <c:axId val="37882496"/>
        <c:scaling>
          <c:orientation val="minMax"/>
          <c:max val="150"/>
          <c:min val="-1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37880960"/>
        <c:crosses val="autoZero"/>
        <c:crossBetween val="between"/>
      </c:valAx>
      <c:catAx>
        <c:axId val="379256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7927168"/>
        <c:crosses val="autoZero"/>
        <c:auto val="1"/>
        <c:lblAlgn val="ctr"/>
        <c:lblOffset val="100"/>
        <c:noMultiLvlLbl val="0"/>
      </c:catAx>
      <c:valAx>
        <c:axId val="37927168"/>
        <c:scaling>
          <c:orientation val="minMax"/>
          <c:max val="165"/>
          <c:min val="-2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37925632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726787180481439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2023год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-1.92957512417599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485-411A-A00C-A86E349F9511}"/>
                </c:ext>
              </c:extLst>
            </c:dLbl>
            <c:dLbl>
              <c:idx val="11"/>
              <c:layout>
                <c:manualLayout>
                  <c:x val="0"/>
                  <c:y val="0.174881159969180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85-411A-A00C-A86E349F951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район'!$B$2:$I$2</c:f>
              <c:numCache>
                <c:formatCode>#\ ##0.0</c:formatCode>
                <c:ptCount val="8"/>
                <c:pt idx="0">
                  <c:v>26.929254</c:v>
                </c:pt>
                <c:pt idx="1">
                  <c:v>-8.7103705600000012</c:v>
                </c:pt>
                <c:pt idx="2">
                  <c:v>84.727688420000021</c:v>
                </c:pt>
                <c:pt idx="3">
                  <c:v>87.035072069999998</c:v>
                </c:pt>
                <c:pt idx="4">
                  <c:v>43.53174709999999</c:v>
                </c:pt>
                <c:pt idx="5">
                  <c:v>50.865869030000027</c:v>
                </c:pt>
                <c:pt idx="6">
                  <c:v>93.053199900000024</c:v>
                </c:pt>
                <c:pt idx="7">
                  <c:v>54.42443432999999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485-411A-A00C-A86E349F9511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29.69454915</c:v>
                </c:pt>
                <c:pt idx="1">
                  <c:v>46.65335902999999</c:v>
                </c:pt>
                <c:pt idx="2">
                  <c:v>61.016372890000007</c:v>
                </c:pt>
                <c:pt idx="3">
                  <c:v>47.482452309999985</c:v>
                </c:pt>
                <c:pt idx="4">
                  <c:v>44.535246880000003</c:v>
                </c:pt>
                <c:pt idx="5">
                  <c:v>50.382683270000008</c:v>
                </c:pt>
                <c:pt idx="6">
                  <c:v>62.086710750000009</c:v>
                </c:pt>
                <c:pt idx="7">
                  <c:v>53.423466509999997</c:v>
                </c:pt>
                <c:pt idx="8">
                  <c:v>53.347574209999998</c:v>
                </c:pt>
                <c:pt idx="9">
                  <c:v>60.364800680000009</c:v>
                </c:pt>
                <c:pt idx="10">
                  <c:v>54.637539190000005</c:v>
                </c:pt>
                <c:pt idx="11">
                  <c:v>94.954083080000004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485-411A-A00C-A86E349F95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48984832"/>
        <c:axId val="48986368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2022 году</c:v>
                </c:pt>
              </c:strCache>
            </c:strRef>
          </c:tx>
          <c:dLbls>
            <c:dLbl>
              <c:idx val="0"/>
              <c:layout>
                <c:manualLayout>
                  <c:x val="-3.6555446398791838E-2"/>
                  <c:y val="-5.12783197790206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485-411A-A00C-A86E349F9511}"/>
                </c:ext>
              </c:extLst>
            </c:dLbl>
            <c:dLbl>
              <c:idx val="2"/>
              <c:layout>
                <c:manualLayout>
                  <c:x val="-1.4833333333333334E-2"/>
                  <c:y val="-1.48518812588092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485-411A-A00C-A86E349F9511}"/>
                </c:ext>
              </c:extLst>
            </c:dLbl>
            <c:dLbl>
              <c:idx val="3"/>
              <c:layout>
                <c:manualLayout>
                  <c:x val="-3.561111111111108E-2"/>
                  <c:y val="-5.54991352302872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485-411A-A00C-A86E349F9511}"/>
                </c:ext>
              </c:extLst>
            </c:dLbl>
            <c:dLbl>
              <c:idx val="6"/>
              <c:layout>
                <c:manualLayout>
                  <c:x val="-4.1621705298750158E-2"/>
                  <c:y val="3.27885785457186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485-411A-A00C-A86E349F9511}"/>
                </c:ext>
              </c:extLst>
            </c:dLbl>
            <c:dLbl>
              <c:idx val="8"/>
              <c:layout>
                <c:manualLayout>
                  <c:x val="-3.7354768153980755E-2"/>
                  <c:y val="-3.65835133654621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485-411A-A00C-A86E349F9511}"/>
                </c:ext>
              </c:extLst>
            </c:dLbl>
            <c:dLbl>
              <c:idx val="9"/>
              <c:layout>
                <c:manualLayout>
                  <c:x val="-3.9206620005832603E-2"/>
                  <c:y val="-3.1703380911054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85-411A-A00C-A86E349F9511}"/>
                </c:ext>
              </c:extLst>
            </c:dLbl>
            <c:dLbl>
              <c:idx val="10"/>
              <c:layout>
                <c:manualLayout>
                  <c:x val="-3.1799271398540593E-2"/>
                  <c:y val="-4.3478826586937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485-411A-A00C-A86E349F9511}"/>
                </c:ext>
              </c:extLst>
            </c:dLbl>
            <c:dLbl>
              <c:idx val="11"/>
              <c:layout>
                <c:manualLayout>
                  <c:x val="-2.1164063572941847E-2"/>
                  <c:y val="2.51618380324530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485-411A-A00C-A86E349F951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107.86046753211787</c:v>
                </c:pt>
                <c:pt idx="1">
                  <c:v>98.606219454894912</c:v>
                </c:pt>
                <c:pt idx="2">
                  <c:v>124.1515373701446</c:v>
                </c:pt>
                <c:pt idx="3">
                  <c:v>82.227431174094647</c:v>
                </c:pt>
                <c:pt idx="4">
                  <c:v>127.2024946437365</c:v>
                </c:pt>
                <c:pt idx="5">
                  <c:v>135.51301144725167</c:v>
                </c:pt>
                <c:pt idx="6">
                  <c:v>125.64426564213677</c:v>
                </c:pt>
                <c:pt idx="7">
                  <c:v>129.69132929382485</c:v>
                </c:pt>
                <c:pt idx="8">
                  <c:v>117.54674219236895</c:v>
                </c:pt>
                <c:pt idx="9">
                  <c:v>119.46111720113599</c:v>
                </c:pt>
                <c:pt idx="10">
                  <c:v>116.81309413848362</c:v>
                </c:pt>
                <c:pt idx="11">
                  <c:v>133.71077334484968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C485-411A-A00C-A86E349F9511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2023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4.2560929332932013E-2"/>
                  <c:y val="3.05550045129885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485-411A-A00C-A86E349F9511}"/>
                </c:ext>
              </c:extLst>
            </c:dLbl>
            <c:dLbl>
              <c:idx val="1"/>
              <c:layout>
                <c:manualLayout>
                  <c:x val="-5.9633727749207202E-3"/>
                  <c:y val="-3.07675923981615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485-411A-A00C-A86E349F9511}"/>
                </c:ext>
              </c:extLst>
            </c:dLbl>
            <c:dLbl>
              <c:idx val="2"/>
              <c:layout>
                <c:manualLayout>
                  <c:x val="-3.8907407407407404E-2"/>
                  <c:y val="-7.42594062940463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485-411A-A00C-A86E349F9511}"/>
                </c:ext>
              </c:extLst>
            </c:dLbl>
            <c:dLbl>
              <c:idx val="4"/>
              <c:layout>
                <c:manualLayout>
                  <c:x val="-2.7241325187569655E-2"/>
                  <c:y val="3.5330825383473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485-411A-A00C-A86E349F9511}"/>
                </c:ext>
              </c:extLst>
            </c:dLbl>
            <c:dLbl>
              <c:idx val="5"/>
              <c:layout>
                <c:manualLayout>
                  <c:x val="-5.0018518518518518E-2"/>
                  <c:y val="-4.92457115423675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485-411A-A00C-A86E349F9511}"/>
                </c:ext>
              </c:extLst>
            </c:dLbl>
            <c:dLbl>
              <c:idx val="6"/>
              <c:layout>
                <c:manualLayout>
                  <c:x val="-1.1129629629629698E-2"/>
                  <c:y val="-3.36121523225683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485-411A-A00C-A86E349F9511}"/>
                </c:ext>
              </c:extLst>
            </c:dLbl>
            <c:dLbl>
              <c:idx val="7"/>
              <c:layout>
                <c:manualLayout>
                  <c:x val="-3.7055555555555626E-2"/>
                  <c:y val="-4.29922878544478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485-411A-A00C-A86E349F9511}"/>
                </c:ext>
              </c:extLst>
            </c:dLbl>
            <c:dLbl>
              <c:idx val="10"/>
              <c:layout>
                <c:manualLayout>
                  <c:x val="-3.483790220585456E-2"/>
                  <c:y val="3.02463317079634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485-411A-A00C-A86E349F9511}"/>
                </c:ext>
              </c:extLst>
            </c:dLbl>
            <c:dLbl>
              <c:idx val="11"/>
              <c:layout>
                <c:manualLayout>
                  <c:x val="-1.8125432765627995E-2"/>
                  <c:y val="-3.5852086073671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485-411A-A00C-A86E349F951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район'!$B$5:$I$5</c:f>
              <c:numCache>
                <c:formatCode>0.0</c:formatCode>
                <c:ptCount val="8"/>
                <c:pt idx="0">
                  <c:v>90.687532799264616</c:v>
                </c:pt>
                <c:pt idx="1">
                  <c:v>-18.670403891815983</c:v>
                </c:pt>
                <c:pt idx="2">
                  <c:v>138.86057857412575</c:v>
                </c:pt>
                <c:pt idx="3">
                  <c:v>183.29944608120016</c:v>
                </c:pt>
                <c:pt idx="4">
                  <c:v>97.74672905102797</c:v>
                </c:pt>
                <c:pt idx="5">
                  <c:v>100.95903141444577</c:v>
                </c:pt>
                <c:pt idx="6">
                  <c:v>149.87619536601079</c:v>
                </c:pt>
                <c:pt idx="7">
                  <c:v>101.87364820254152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0-C485-411A-A00C-A86E349F95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021312"/>
        <c:axId val="49022848"/>
      </c:lineChart>
      <c:catAx>
        <c:axId val="4898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8986368"/>
        <c:crosses val="autoZero"/>
        <c:auto val="1"/>
        <c:lblAlgn val="ctr"/>
        <c:lblOffset val="100"/>
        <c:noMultiLvlLbl val="0"/>
      </c:catAx>
      <c:valAx>
        <c:axId val="48986368"/>
        <c:scaling>
          <c:orientation val="minMax"/>
          <c:max val="100"/>
          <c:min val="-1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48984832"/>
        <c:crosses val="autoZero"/>
        <c:crossBetween val="between"/>
      </c:valAx>
      <c:catAx>
        <c:axId val="49021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9022848"/>
        <c:crosses val="autoZero"/>
        <c:auto val="1"/>
        <c:lblAlgn val="ctr"/>
        <c:lblOffset val="100"/>
        <c:noMultiLvlLbl val="0"/>
      </c:catAx>
      <c:valAx>
        <c:axId val="49022848"/>
        <c:scaling>
          <c:orientation val="minMax"/>
          <c:max val="185"/>
          <c:min val="-3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49021312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4137125362552372"/>
          <c:y val="0.21522823354407697"/>
          <c:w val="0.74355805612250991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107.66626435663696</c:v>
                </c:pt>
                <c:pt idx="1">
                  <c:v>95.721607492938901</c:v>
                </c:pt>
                <c:pt idx="2">
                  <c:v>100.26552395830393</c:v>
                </c:pt>
                <c:pt idx="3">
                  <c:v>90.619834449284014</c:v>
                </c:pt>
                <c:pt idx="4">
                  <c:v>76.548696178394621</c:v>
                </c:pt>
                <c:pt idx="5">
                  <c:v>97.707972118554252</c:v>
                </c:pt>
                <c:pt idx="6">
                  <c:v>106.91357450479575</c:v>
                </c:pt>
                <c:pt idx="7">
                  <c:v>99.46218926802915</c:v>
                </c:pt>
                <c:pt idx="8">
                  <c:v>106.25378891382657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FF-4ABF-89D3-9A40899B17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9084288"/>
        <c:axId val="56251136"/>
      </c:barChart>
      <c:catAx>
        <c:axId val="490842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56251136"/>
        <c:crosses val="autoZero"/>
        <c:auto val="1"/>
        <c:lblAlgn val="ctr"/>
        <c:lblOffset val="100"/>
        <c:noMultiLvlLbl val="0"/>
      </c:catAx>
      <c:valAx>
        <c:axId val="56251136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490842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</a:t>
            </a:r>
            <a:r>
              <a:rPr lang="ru-RU" baseline="0"/>
              <a:t> доходов консолидированного бюджета Новокубанского района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096773682275223"/>
          <c:y val="0.22451445528368605"/>
          <c:w val="0.34531204432779233"/>
          <c:h val="0.7444966586978421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район'!$A$5:$A$8</c:f>
              <c:strCache>
                <c:ptCount val="4"/>
                <c:pt idx="0">
                  <c:v>Налог на доходы физических лиц</c:v>
                </c:pt>
                <c:pt idx="1">
                  <c:v>Прочие налоговые доходы</c:v>
                </c:pt>
                <c:pt idx="2">
                  <c:v>Безвозмездные поступления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'Структура конс и район'!$B$5:$B$8</c:f>
              <c:numCache>
                <c:formatCode>#\ ##0.0</c:formatCode>
                <c:ptCount val="4"/>
                <c:pt idx="0">
                  <c:v>364.56189800999999</c:v>
                </c:pt>
                <c:pt idx="1">
                  <c:v>223.10227141999979</c:v>
                </c:pt>
                <c:pt idx="2">
                  <c:v>1552.0204839800001</c:v>
                </c:pt>
                <c:pt idx="3" formatCode="0.0">
                  <c:v>47.99003368000001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B9-45D2-A273-3823E02EA6C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6724533074670014"/>
          <c:y val="0.44769279976380566"/>
          <c:w val="0.35022648889903257"/>
          <c:h val="0.470893287461334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бюджета Новокубанского района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794100702115474"/>
          <c:y val="0.22976928393648505"/>
          <c:w val="0.36215458269070355"/>
          <c:h val="0.72015887238678278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район'!$A$15:$A$19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район'!$B$15:$B$19</c:f>
              <c:numCache>
                <c:formatCode>#\ ##0.0</c:formatCode>
                <c:ptCount val="5"/>
                <c:pt idx="0">
                  <c:v>273.393866</c:v>
                </c:pt>
                <c:pt idx="1">
                  <c:v>95.94762200000001</c:v>
                </c:pt>
                <c:pt idx="2">
                  <c:v>29.734819999999999</c:v>
                </c:pt>
                <c:pt idx="3">
                  <c:v>1352.41900111</c:v>
                </c:pt>
                <c:pt idx="4" formatCode="0.0">
                  <c:v>32.795546000000002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09-4CC8-BC6F-635932E0663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7730980997917225"/>
          <c:y val="0.31541091778051417"/>
          <c:w val="0.35022643339000575"/>
          <c:h val="0.5629083656674528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8,7%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DD-443C-80D4-933E23CA14CD}"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1,2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6DD-443C-80D4-933E23CA14CD}"/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2,4%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6DD-443C-80D4-933E23CA14CD}"/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8,8%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6DD-443C-80D4-933E23CA14CD}"/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3,4%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6DD-443C-80D4-933E23CA14CD}"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муниципального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долга 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36DD-443C-80D4-933E23CA14CD}"/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6DD-443C-80D4-933E23CA14CD}"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61,5%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6DD-443C-80D4-933E23CA14CD}"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5,8%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6DD-443C-80D4-933E23CA14CD}"/>
                </c:ext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7,7%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6DD-443C-80D4-933E23CA14CD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DD-443C-80D4-933E23CA1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2 176,5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D8B9AA09-9B57-440E-ACC5-9905F1B4E98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433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76475" y="812800"/>
            <a:ext cx="30067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8B9AA09-9B57-440E-ACC5-9905F1B4E98B}" type="slidenum">
              <a:rPr lang="ru-RU" sz="1400" b="0" strike="noStrike" spc="-1" smtClean="0">
                <a:latin typeface="Times New Roman"/>
              </a:rPr>
              <a:t>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12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52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/>
          </p:nvPr>
        </p:nvSpPr>
        <p:spPr>
          <a:xfrm>
            <a:off x="3849840" y="9428400"/>
            <a:ext cx="2945880" cy="49788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B048C9DC-027A-4A4B-896D-996465FE320C}" type="slidenum">
              <a:rPr lang="ru-RU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02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1855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-601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288880" y="1465560"/>
            <a:ext cx="44539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7" name="Group 4"/>
          <p:cNvGrpSpPr/>
          <p:nvPr/>
        </p:nvGrpSpPr>
        <p:grpSpPr>
          <a:xfrm>
            <a:off x="1946880" y="0"/>
            <a:ext cx="4926960" cy="3411720"/>
            <a:chOff x="1946880" y="0"/>
            <a:chExt cx="4926960" cy="3411720"/>
          </a:xfrm>
        </p:grpSpPr>
        <p:grpSp>
          <p:nvGrpSpPr>
            <p:cNvPr id="48" name="Group 5"/>
            <p:cNvGrpSpPr/>
            <p:nvPr/>
          </p:nvGrpSpPr>
          <p:grpSpPr>
            <a:xfrm>
              <a:off x="1946880" y="25920"/>
              <a:ext cx="1835280" cy="3377520"/>
              <a:chOff x="1946880" y="25920"/>
              <a:chExt cx="1835280" cy="3377520"/>
            </a:xfrm>
          </p:grpSpPr>
          <p:grpSp>
            <p:nvGrpSpPr>
              <p:cNvPr id="49" name="Group 6"/>
              <p:cNvGrpSpPr/>
              <p:nvPr/>
            </p:nvGrpSpPr>
            <p:grpSpPr>
              <a:xfrm>
                <a:off x="1946880" y="25920"/>
                <a:ext cx="1835280" cy="1732320"/>
                <a:chOff x="1946880" y="25920"/>
                <a:chExt cx="1835280" cy="1732320"/>
              </a:xfrm>
            </p:grpSpPr>
            <p:sp>
              <p:nvSpPr>
                <p:cNvPr id="50" name="CustomShape 7"/>
                <p:cNvSpPr/>
                <p:nvPr/>
              </p:nvSpPr>
              <p:spPr>
                <a:xfrm>
                  <a:off x="194688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CustomShape 8"/>
                <p:cNvSpPr/>
                <p:nvPr/>
              </p:nvSpPr>
              <p:spPr>
                <a:xfrm>
                  <a:off x="287316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CustomShape 9"/>
                <p:cNvSpPr/>
                <p:nvPr/>
              </p:nvSpPr>
              <p:spPr>
                <a:xfrm>
                  <a:off x="194688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0"/>
                <p:cNvSpPr/>
                <p:nvPr/>
              </p:nvSpPr>
              <p:spPr>
                <a:xfrm>
                  <a:off x="287316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" name="Group 11"/>
              <p:cNvGrpSpPr/>
              <p:nvPr/>
            </p:nvGrpSpPr>
            <p:grpSpPr>
              <a:xfrm>
                <a:off x="1962720" y="1733760"/>
                <a:ext cx="1755360" cy="1669680"/>
                <a:chOff x="1962720" y="1733760"/>
                <a:chExt cx="1755360" cy="1669680"/>
              </a:xfrm>
            </p:grpSpPr>
            <p:sp>
              <p:nvSpPr>
                <p:cNvPr id="55" name="CustomShape 12"/>
                <p:cNvSpPr/>
                <p:nvPr/>
              </p:nvSpPr>
              <p:spPr>
                <a:xfrm rot="2502000">
                  <a:off x="1957320" y="20811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" name="CustomShape 13"/>
                <p:cNvSpPr/>
                <p:nvPr/>
              </p:nvSpPr>
              <p:spPr>
                <a:xfrm rot="8298000">
                  <a:off x="2615040" y="20505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CustomShape 14"/>
                <p:cNvSpPr/>
                <p:nvPr/>
              </p:nvSpPr>
              <p:spPr>
                <a:xfrm rot="8298000">
                  <a:off x="1966320" y="267912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5"/>
                <p:cNvSpPr/>
                <p:nvPr/>
              </p:nvSpPr>
              <p:spPr>
                <a:xfrm rot="13302000">
                  <a:off x="2586960" y="267984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9" name="Group 16"/>
            <p:cNvGrpSpPr/>
            <p:nvPr/>
          </p:nvGrpSpPr>
          <p:grpSpPr>
            <a:xfrm>
              <a:off x="4050360" y="0"/>
              <a:ext cx="1281240" cy="1372680"/>
              <a:chOff x="4050360" y="0"/>
              <a:chExt cx="1281240" cy="1372680"/>
            </a:xfrm>
          </p:grpSpPr>
          <p:grpSp>
            <p:nvGrpSpPr>
              <p:cNvPr id="60" name="Group 17"/>
              <p:cNvGrpSpPr/>
              <p:nvPr/>
            </p:nvGrpSpPr>
            <p:grpSpPr>
              <a:xfrm>
                <a:off x="4712400" y="716760"/>
                <a:ext cx="619200" cy="645480"/>
                <a:chOff x="4712400" y="716760"/>
                <a:chExt cx="619200" cy="645480"/>
              </a:xfrm>
            </p:grpSpPr>
            <p:sp>
              <p:nvSpPr>
                <p:cNvPr id="61" name="CustomShape 18"/>
                <p:cNvSpPr/>
                <p:nvPr/>
              </p:nvSpPr>
              <p:spPr>
                <a:xfrm rot="2763000">
                  <a:off x="4705560" y="83700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19"/>
                <p:cNvSpPr/>
                <p:nvPr/>
              </p:nvSpPr>
              <p:spPr>
                <a:xfrm rot="8037000">
                  <a:off x="4926600" y="84384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20"/>
                <p:cNvSpPr/>
                <p:nvPr/>
              </p:nvSpPr>
              <p:spPr>
                <a:xfrm rot="8037000">
                  <a:off x="4702320" y="108936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1"/>
                <p:cNvSpPr/>
                <p:nvPr/>
              </p:nvSpPr>
              <p:spPr>
                <a:xfrm rot="13563600">
                  <a:off x="4938840" y="108756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5" name="Group 22"/>
              <p:cNvGrpSpPr/>
              <p:nvPr/>
            </p:nvGrpSpPr>
            <p:grpSpPr>
              <a:xfrm>
                <a:off x="4050360" y="730440"/>
                <a:ext cx="635400" cy="642240"/>
                <a:chOff x="4050360" y="730440"/>
                <a:chExt cx="635400" cy="642240"/>
              </a:xfrm>
            </p:grpSpPr>
            <p:sp>
              <p:nvSpPr>
                <p:cNvPr id="66" name="CustomShape 23"/>
                <p:cNvSpPr/>
                <p:nvPr/>
              </p:nvSpPr>
              <p:spPr>
                <a:xfrm rot="10800000">
                  <a:off x="4371840" y="10458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4"/>
                <p:cNvSpPr/>
                <p:nvPr/>
              </p:nvSpPr>
              <p:spPr>
                <a:xfrm rot="10800000">
                  <a:off x="4371840" y="7300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5"/>
                <p:cNvSpPr/>
                <p:nvPr/>
              </p:nvSpPr>
              <p:spPr>
                <a:xfrm rot="10800000">
                  <a:off x="4051800" y="7380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6"/>
                <p:cNvSpPr/>
                <p:nvPr/>
              </p:nvSpPr>
              <p:spPr>
                <a:xfrm rot="10800000">
                  <a:off x="4050360" y="10468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70" name="Group 27"/>
              <p:cNvGrpSpPr/>
              <p:nvPr/>
            </p:nvGrpSpPr>
            <p:grpSpPr>
              <a:xfrm>
                <a:off x="4693680" y="0"/>
                <a:ext cx="634680" cy="676080"/>
                <a:chOff x="4693680" y="0"/>
                <a:chExt cx="634680" cy="676080"/>
              </a:xfrm>
            </p:grpSpPr>
            <p:sp>
              <p:nvSpPr>
                <p:cNvPr id="71" name="CustomShape 28"/>
                <p:cNvSpPr/>
                <p:nvPr/>
              </p:nvSpPr>
              <p:spPr>
                <a:xfrm>
                  <a:off x="469368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CustomShape 29"/>
                <p:cNvSpPr/>
                <p:nvPr/>
              </p:nvSpPr>
              <p:spPr>
                <a:xfrm>
                  <a:off x="501444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CustomShape 30"/>
                <p:cNvSpPr/>
                <p:nvPr/>
              </p:nvSpPr>
              <p:spPr>
                <a:xfrm>
                  <a:off x="469368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CustomShape 31"/>
                <p:cNvSpPr/>
                <p:nvPr/>
              </p:nvSpPr>
              <p:spPr>
                <a:xfrm>
                  <a:off x="501444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5" name="CustomShape 32"/>
              <p:cNvSpPr/>
              <p:nvPr/>
            </p:nvSpPr>
            <p:spPr>
              <a:xfrm rot="10800000">
                <a:off x="4050360" y="22320"/>
                <a:ext cx="628560" cy="6519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6" name="Group 33"/>
            <p:cNvGrpSpPr/>
            <p:nvPr/>
          </p:nvGrpSpPr>
          <p:grpSpPr>
            <a:xfrm>
              <a:off x="3881160" y="1507680"/>
              <a:ext cx="617760" cy="654840"/>
              <a:chOff x="3881160" y="1507680"/>
              <a:chExt cx="617760" cy="654840"/>
            </a:xfrm>
          </p:grpSpPr>
          <p:sp>
            <p:nvSpPr>
              <p:cNvPr id="77" name="CustomShape 34"/>
              <p:cNvSpPr/>
              <p:nvPr/>
            </p:nvSpPr>
            <p:spPr>
              <a:xfrm rot="5400000">
                <a:off x="4185720" y="1512360"/>
                <a:ext cx="31788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8" name="CustomShape 35"/>
              <p:cNvSpPr/>
              <p:nvPr/>
            </p:nvSpPr>
            <p:spPr>
              <a:xfrm rot="5400000">
                <a:off x="4185720" y="183744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36"/>
              <p:cNvSpPr/>
              <p:nvPr/>
            </p:nvSpPr>
            <p:spPr>
              <a:xfrm rot="5400000">
                <a:off x="3876120" y="152460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37"/>
              <p:cNvSpPr/>
              <p:nvPr/>
            </p:nvSpPr>
            <p:spPr>
              <a:xfrm rot="5400000">
                <a:off x="3876120" y="184932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1" name="Group 38"/>
            <p:cNvGrpSpPr/>
            <p:nvPr/>
          </p:nvGrpSpPr>
          <p:grpSpPr>
            <a:xfrm>
              <a:off x="4902840" y="2727000"/>
              <a:ext cx="620640" cy="647280"/>
              <a:chOff x="4902840" y="2727000"/>
              <a:chExt cx="620640" cy="647280"/>
            </a:xfrm>
          </p:grpSpPr>
          <p:sp>
            <p:nvSpPr>
              <p:cNvPr id="82" name="CustomShape 39"/>
              <p:cNvSpPr/>
              <p:nvPr/>
            </p:nvSpPr>
            <p:spPr>
              <a:xfrm rot="2771400">
                <a:off x="4896000" y="2847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3" name="CustomShape 40"/>
              <p:cNvSpPr/>
              <p:nvPr/>
            </p:nvSpPr>
            <p:spPr>
              <a:xfrm rot="8028600">
                <a:off x="5116680" y="2854800"/>
                <a:ext cx="41256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4" name="CustomShape 41"/>
              <p:cNvSpPr/>
              <p:nvPr/>
            </p:nvSpPr>
            <p:spPr>
              <a:xfrm rot="8028600">
                <a:off x="4893480" y="3101040"/>
                <a:ext cx="41220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2"/>
              <p:cNvSpPr/>
              <p:nvPr/>
            </p:nvSpPr>
            <p:spPr>
              <a:xfrm rot="13571400">
                <a:off x="5130000" y="3099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6" name="Group 43"/>
            <p:cNvGrpSpPr/>
            <p:nvPr/>
          </p:nvGrpSpPr>
          <p:grpSpPr>
            <a:xfrm>
              <a:off x="3808080" y="2266560"/>
              <a:ext cx="723960" cy="1145160"/>
              <a:chOff x="3808080" y="2266560"/>
              <a:chExt cx="723960" cy="1145160"/>
            </a:xfrm>
          </p:grpSpPr>
          <p:sp>
            <p:nvSpPr>
              <p:cNvPr id="87" name="CustomShape 44"/>
              <p:cNvSpPr/>
              <p:nvPr/>
            </p:nvSpPr>
            <p:spPr>
              <a:xfrm rot="2391600">
                <a:off x="3808080" y="2653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5"/>
              <p:cNvSpPr/>
              <p:nvPr/>
            </p:nvSpPr>
            <p:spPr>
              <a:xfrm rot="8408400">
                <a:off x="4082040" y="26352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6"/>
              <p:cNvSpPr/>
              <p:nvPr/>
            </p:nvSpPr>
            <p:spPr>
              <a:xfrm rot="2391600">
                <a:off x="3807720" y="2896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47"/>
              <p:cNvSpPr/>
              <p:nvPr/>
            </p:nvSpPr>
            <p:spPr>
              <a:xfrm rot="8408400">
                <a:off x="4082040" y="2878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48"/>
              <p:cNvSpPr/>
              <p:nvPr/>
            </p:nvSpPr>
            <p:spPr>
              <a:xfrm rot="2391600">
                <a:off x="3808080" y="240984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CustomShape 49"/>
              <p:cNvSpPr/>
              <p:nvPr/>
            </p:nvSpPr>
            <p:spPr>
              <a:xfrm rot="8408400">
                <a:off x="4082040" y="239148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CustomShape 50"/>
              <p:cNvSpPr/>
              <p:nvPr/>
            </p:nvSpPr>
            <p:spPr>
              <a:xfrm rot="2391600">
                <a:off x="3808080" y="31233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1"/>
              <p:cNvSpPr/>
              <p:nvPr/>
            </p:nvSpPr>
            <p:spPr>
              <a:xfrm rot="8408400">
                <a:off x="4082040" y="31050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5" name="Group 52"/>
            <p:cNvGrpSpPr/>
            <p:nvPr/>
          </p:nvGrpSpPr>
          <p:grpSpPr>
            <a:xfrm>
              <a:off x="4544280" y="1539360"/>
              <a:ext cx="1302480" cy="1264320"/>
              <a:chOff x="4544280" y="1539360"/>
              <a:chExt cx="1302480" cy="1264320"/>
            </a:xfrm>
          </p:grpSpPr>
          <p:sp>
            <p:nvSpPr>
              <p:cNvPr id="96" name="CustomShape 53"/>
              <p:cNvSpPr/>
              <p:nvPr/>
            </p:nvSpPr>
            <p:spPr>
              <a:xfrm rot="10800000">
                <a:off x="5203080" y="215928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CustomShape 54"/>
              <p:cNvSpPr/>
              <p:nvPr/>
            </p:nvSpPr>
            <p:spPr>
              <a:xfrm rot="10800000">
                <a:off x="5203080" y="153936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CustomShape 55"/>
              <p:cNvSpPr/>
              <p:nvPr/>
            </p:nvSpPr>
            <p:spPr>
              <a:xfrm rot="10800000">
                <a:off x="4547160" y="15530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6"/>
              <p:cNvSpPr/>
              <p:nvPr/>
            </p:nvSpPr>
            <p:spPr>
              <a:xfrm rot="10800000">
                <a:off x="4544280" y="21614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00" name="Group 57"/>
            <p:cNvGrpSpPr/>
            <p:nvPr/>
          </p:nvGrpSpPr>
          <p:grpSpPr>
            <a:xfrm>
              <a:off x="5515200" y="360"/>
              <a:ext cx="1260000" cy="1313640"/>
              <a:chOff x="5515200" y="360"/>
              <a:chExt cx="1260000" cy="1313640"/>
            </a:xfrm>
          </p:grpSpPr>
          <p:sp>
            <p:nvSpPr>
              <p:cNvPr id="101" name="CustomShape 58"/>
              <p:cNvSpPr/>
              <p:nvPr/>
            </p:nvSpPr>
            <p:spPr>
              <a:xfrm rot="10800000">
                <a:off x="6148800" y="65664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59"/>
              <p:cNvSpPr/>
              <p:nvPr/>
            </p:nvSpPr>
            <p:spPr>
              <a:xfrm rot="10800000">
                <a:off x="5528880" y="2340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0"/>
              <p:cNvSpPr/>
              <p:nvPr/>
            </p:nvSpPr>
            <p:spPr>
              <a:xfrm rot="10800000">
                <a:off x="6154560" y="0"/>
                <a:ext cx="620640" cy="655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1"/>
              <p:cNvSpPr/>
              <p:nvPr/>
            </p:nvSpPr>
            <p:spPr>
              <a:xfrm rot="10800000">
                <a:off x="5832720" y="98532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5" name="CustomShape 62"/>
              <p:cNvSpPr/>
              <p:nvPr/>
            </p:nvSpPr>
            <p:spPr>
              <a:xfrm rot="10800000">
                <a:off x="5832720" y="66816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6" name="CustomShape 63"/>
              <p:cNvSpPr/>
              <p:nvPr/>
            </p:nvSpPr>
            <p:spPr>
              <a:xfrm rot="10800000">
                <a:off x="5516280" y="6750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7" name="CustomShape 64"/>
              <p:cNvSpPr/>
              <p:nvPr/>
            </p:nvSpPr>
            <p:spPr>
              <a:xfrm rot="10800000">
                <a:off x="5515200" y="9864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8" name="CustomShape 65"/>
            <p:cNvSpPr/>
            <p:nvPr/>
          </p:nvSpPr>
          <p:spPr>
            <a:xfrm>
              <a:off x="5965560" y="2507040"/>
              <a:ext cx="779400" cy="74916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66"/>
            <p:cNvSpPr/>
            <p:nvPr/>
          </p:nvSpPr>
          <p:spPr>
            <a:xfrm rot="10800000">
              <a:off x="5965920" y="1577880"/>
              <a:ext cx="907920" cy="9284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0" name="CustomShape 67"/>
          <p:cNvSpPr/>
          <p:nvPr/>
        </p:nvSpPr>
        <p:spPr>
          <a:xfrm rot="10800000" flipH="1">
            <a:off x="0" y="-58680"/>
            <a:ext cx="6857280" cy="27666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8"/>
          <p:cNvSpPr/>
          <p:nvPr/>
        </p:nvSpPr>
        <p:spPr>
          <a:xfrm rot="10800000" flipV="1">
            <a:off x="-118800" y="6423480"/>
            <a:ext cx="6992640" cy="27198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9"/>
          <p:cNvSpPr/>
          <p:nvPr/>
        </p:nvSpPr>
        <p:spPr>
          <a:xfrm>
            <a:off x="195120" y="543960"/>
            <a:ext cx="1794122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2023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3" name="Group 70"/>
          <p:cNvGrpSpPr/>
          <p:nvPr/>
        </p:nvGrpSpPr>
        <p:grpSpPr>
          <a:xfrm>
            <a:off x="109800" y="4327200"/>
            <a:ext cx="6645240" cy="4716720"/>
            <a:chOff x="109800" y="4327200"/>
            <a:chExt cx="6645240" cy="4716720"/>
          </a:xfrm>
        </p:grpSpPr>
        <p:grpSp>
          <p:nvGrpSpPr>
            <p:cNvPr id="114" name="Group 71"/>
            <p:cNvGrpSpPr/>
            <p:nvPr/>
          </p:nvGrpSpPr>
          <p:grpSpPr>
            <a:xfrm>
              <a:off x="109800" y="4363200"/>
              <a:ext cx="2475720" cy="4671720"/>
              <a:chOff x="109800" y="4363200"/>
              <a:chExt cx="2475720" cy="4671720"/>
            </a:xfrm>
          </p:grpSpPr>
          <p:grpSp>
            <p:nvGrpSpPr>
              <p:cNvPr id="115" name="Group 72"/>
              <p:cNvGrpSpPr/>
              <p:nvPr/>
            </p:nvGrpSpPr>
            <p:grpSpPr>
              <a:xfrm>
                <a:off x="109800" y="4363200"/>
                <a:ext cx="2475720" cy="2396520"/>
                <a:chOff x="109800" y="4363200"/>
                <a:chExt cx="2475720" cy="2396520"/>
              </a:xfrm>
            </p:grpSpPr>
            <p:sp>
              <p:nvSpPr>
                <p:cNvPr id="116" name="CustomShape 73"/>
                <p:cNvSpPr/>
                <p:nvPr/>
              </p:nvSpPr>
              <p:spPr>
                <a:xfrm>
                  <a:off x="10980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7" name="CustomShape 74"/>
                <p:cNvSpPr/>
                <p:nvPr/>
              </p:nvSpPr>
              <p:spPr>
                <a:xfrm>
                  <a:off x="135864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8" name="CustomShape 75"/>
                <p:cNvSpPr/>
                <p:nvPr/>
              </p:nvSpPr>
              <p:spPr>
                <a:xfrm>
                  <a:off x="109800" y="560412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6"/>
                <p:cNvSpPr/>
                <p:nvPr/>
              </p:nvSpPr>
              <p:spPr>
                <a:xfrm>
                  <a:off x="1359360" y="5604120"/>
                  <a:ext cx="122616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0" name="Group 77"/>
              <p:cNvGrpSpPr/>
              <p:nvPr/>
            </p:nvGrpSpPr>
            <p:grpSpPr>
              <a:xfrm>
                <a:off x="120600" y="6735240"/>
                <a:ext cx="2377080" cy="2299680"/>
                <a:chOff x="120600" y="6735240"/>
                <a:chExt cx="2377080" cy="2299680"/>
              </a:xfrm>
            </p:grpSpPr>
            <p:sp>
              <p:nvSpPr>
                <p:cNvPr id="121" name="CustomShape 78"/>
                <p:cNvSpPr/>
                <p:nvPr/>
              </p:nvSpPr>
              <p:spPr>
                <a:xfrm rot="2545800">
                  <a:off x="109800" y="720540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2" name="CustomShape 79"/>
                <p:cNvSpPr/>
                <p:nvPr/>
              </p:nvSpPr>
              <p:spPr>
                <a:xfrm rot="8254200">
                  <a:off x="996120" y="717192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3" name="CustomShape 80"/>
                <p:cNvSpPr/>
                <p:nvPr/>
              </p:nvSpPr>
              <p:spPr>
                <a:xfrm rot="8254200">
                  <a:off x="121680" y="804096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81"/>
                <p:cNvSpPr/>
                <p:nvPr/>
              </p:nvSpPr>
              <p:spPr>
                <a:xfrm rot="13345800">
                  <a:off x="969480" y="804168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5" name="Group 82"/>
            <p:cNvGrpSpPr/>
            <p:nvPr/>
          </p:nvGrpSpPr>
          <p:grpSpPr>
            <a:xfrm>
              <a:off x="2946600" y="4327200"/>
              <a:ext cx="1733040" cy="1898640"/>
              <a:chOff x="2946600" y="4327200"/>
              <a:chExt cx="1733040" cy="1898640"/>
            </a:xfrm>
          </p:grpSpPr>
          <p:grpSp>
            <p:nvGrpSpPr>
              <p:cNvPr id="126" name="Group 83"/>
              <p:cNvGrpSpPr/>
              <p:nvPr/>
            </p:nvGrpSpPr>
            <p:grpSpPr>
              <a:xfrm>
                <a:off x="3835440" y="5318640"/>
                <a:ext cx="844200" cy="893160"/>
                <a:chOff x="3835440" y="5318640"/>
                <a:chExt cx="844200" cy="893160"/>
              </a:xfrm>
            </p:grpSpPr>
            <p:sp>
              <p:nvSpPr>
                <p:cNvPr id="127" name="CustomShape 84"/>
                <p:cNvSpPr/>
                <p:nvPr/>
              </p:nvSpPr>
              <p:spPr>
                <a:xfrm rot="2806800">
                  <a:off x="3825000" y="548460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8" name="CustomShape 85"/>
                <p:cNvSpPr/>
                <p:nvPr/>
              </p:nvSpPr>
              <p:spPr>
                <a:xfrm rot="7993200">
                  <a:off x="4123080" y="549756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9" name="CustomShape 86"/>
                <p:cNvSpPr/>
                <p:nvPr/>
              </p:nvSpPr>
              <p:spPr>
                <a:xfrm rot="7993200">
                  <a:off x="3820680" y="583704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87"/>
                <p:cNvSpPr/>
                <p:nvPr/>
              </p:nvSpPr>
              <p:spPr>
                <a:xfrm rot="13606800">
                  <a:off x="4143600" y="583452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1" name="Group 88"/>
              <p:cNvGrpSpPr/>
              <p:nvPr/>
            </p:nvGrpSpPr>
            <p:grpSpPr>
              <a:xfrm>
                <a:off x="2946600" y="5338080"/>
                <a:ext cx="857520" cy="887760"/>
                <a:chOff x="2946600" y="5338080"/>
                <a:chExt cx="857520" cy="887760"/>
              </a:xfrm>
            </p:grpSpPr>
            <p:sp>
              <p:nvSpPr>
                <p:cNvPr id="132" name="CustomShape 89"/>
                <p:cNvSpPr/>
                <p:nvPr/>
              </p:nvSpPr>
              <p:spPr>
                <a:xfrm rot="10800000">
                  <a:off x="3380400" y="57736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3" name="CustomShape 90"/>
                <p:cNvSpPr/>
                <p:nvPr/>
              </p:nvSpPr>
              <p:spPr>
                <a:xfrm rot="10800000">
                  <a:off x="3380400" y="53380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4" name="CustomShape 91"/>
                <p:cNvSpPr/>
                <p:nvPr/>
              </p:nvSpPr>
              <p:spPr>
                <a:xfrm rot="10800000">
                  <a:off x="2948400" y="534780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2"/>
                <p:cNvSpPr/>
                <p:nvPr/>
              </p:nvSpPr>
              <p:spPr>
                <a:xfrm rot="10800000">
                  <a:off x="2946600" y="577512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6" name="Group 93"/>
              <p:cNvGrpSpPr/>
              <p:nvPr/>
            </p:nvGrpSpPr>
            <p:grpSpPr>
              <a:xfrm>
                <a:off x="3814920" y="4327200"/>
                <a:ext cx="855720" cy="935280"/>
                <a:chOff x="3814920" y="4327200"/>
                <a:chExt cx="855720" cy="935280"/>
              </a:xfrm>
            </p:grpSpPr>
            <p:sp>
              <p:nvSpPr>
                <p:cNvPr id="137" name="CustomShape 94"/>
                <p:cNvSpPr/>
                <p:nvPr/>
              </p:nvSpPr>
              <p:spPr>
                <a:xfrm>
                  <a:off x="3814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8" name="CustomShape 95"/>
                <p:cNvSpPr/>
                <p:nvPr/>
              </p:nvSpPr>
              <p:spPr>
                <a:xfrm>
                  <a:off x="4246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9" name="CustomShape 96"/>
                <p:cNvSpPr/>
                <p:nvPr/>
              </p:nvSpPr>
              <p:spPr>
                <a:xfrm>
                  <a:off x="3814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0" name="CustomShape 97"/>
                <p:cNvSpPr/>
                <p:nvPr/>
              </p:nvSpPr>
              <p:spPr>
                <a:xfrm>
                  <a:off x="4246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41" name="CustomShape 98"/>
              <p:cNvSpPr/>
              <p:nvPr/>
            </p:nvSpPr>
            <p:spPr>
              <a:xfrm rot="10800000">
                <a:off x="2946960" y="4358520"/>
                <a:ext cx="847800" cy="9021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99"/>
            <p:cNvGrpSpPr/>
            <p:nvPr/>
          </p:nvGrpSpPr>
          <p:grpSpPr>
            <a:xfrm>
              <a:off x="2718360" y="6413040"/>
              <a:ext cx="833760" cy="905400"/>
              <a:chOff x="2718360" y="6413040"/>
              <a:chExt cx="833760" cy="905400"/>
            </a:xfrm>
          </p:grpSpPr>
          <p:sp>
            <p:nvSpPr>
              <p:cNvPr id="143" name="CustomShape 100"/>
              <p:cNvSpPr/>
              <p:nvPr/>
            </p:nvSpPr>
            <p:spPr>
              <a:xfrm rot="5400000">
                <a:off x="3124080" y="64252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101"/>
              <p:cNvSpPr/>
              <p:nvPr/>
            </p:nvSpPr>
            <p:spPr>
              <a:xfrm rot="5400000">
                <a:off x="3124080" y="68742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102"/>
              <p:cNvSpPr/>
              <p:nvPr/>
            </p:nvSpPr>
            <p:spPr>
              <a:xfrm rot="5400000">
                <a:off x="2706120" y="64414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3"/>
              <p:cNvSpPr/>
              <p:nvPr/>
            </p:nvSpPr>
            <p:spPr>
              <a:xfrm rot="5400000">
                <a:off x="2706120" y="68904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7" name="Group 104"/>
            <p:cNvGrpSpPr/>
            <p:nvPr/>
          </p:nvGrpSpPr>
          <p:grpSpPr>
            <a:xfrm>
              <a:off x="4093200" y="8099280"/>
              <a:ext cx="844200" cy="896760"/>
              <a:chOff x="4093200" y="8099280"/>
              <a:chExt cx="844200" cy="896760"/>
            </a:xfrm>
          </p:grpSpPr>
          <p:sp>
            <p:nvSpPr>
              <p:cNvPr id="148" name="CustomShape 105"/>
              <p:cNvSpPr/>
              <p:nvPr/>
            </p:nvSpPr>
            <p:spPr>
              <a:xfrm rot="2815200">
                <a:off x="4082040" y="8265960"/>
                <a:ext cx="54684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106"/>
              <p:cNvSpPr/>
              <p:nvPr/>
            </p:nvSpPr>
            <p:spPr>
              <a:xfrm rot="7985400">
                <a:off x="4380120" y="827964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107"/>
              <p:cNvSpPr/>
              <p:nvPr/>
            </p:nvSpPr>
            <p:spPr>
              <a:xfrm rot="7985400">
                <a:off x="4077720" y="862056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08"/>
              <p:cNvSpPr/>
              <p:nvPr/>
            </p:nvSpPr>
            <p:spPr>
              <a:xfrm rot="13614600">
                <a:off x="4401000" y="8618400"/>
                <a:ext cx="54720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2" name="Group 109"/>
            <p:cNvGrpSpPr/>
            <p:nvPr/>
          </p:nvGrpSpPr>
          <p:grpSpPr>
            <a:xfrm>
              <a:off x="2615400" y="7465680"/>
              <a:ext cx="981360" cy="1578240"/>
              <a:chOff x="2615400" y="7465680"/>
              <a:chExt cx="981360" cy="1578240"/>
            </a:xfrm>
          </p:grpSpPr>
          <p:sp>
            <p:nvSpPr>
              <p:cNvPr id="153" name="CustomShape 110"/>
              <p:cNvSpPr/>
              <p:nvPr/>
            </p:nvSpPr>
            <p:spPr>
              <a:xfrm rot="2434200">
                <a:off x="2614320" y="799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1"/>
              <p:cNvSpPr/>
              <p:nvPr/>
            </p:nvSpPr>
            <p:spPr>
              <a:xfrm rot="8365800">
                <a:off x="2984400" y="79754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2"/>
              <p:cNvSpPr/>
              <p:nvPr/>
            </p:nvSpPr>
            <p:spPr>
              <a:xfrm rot="2434200">
                <a:off x="2614320" y="833436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3"/>
              <p:cNvSpPr/>
              <p:nvPr/>
            </p:nvSpPr>
            <p:spPr>
              <a:xfrm rot="8365800">
                <a:off x="2984400" y="831168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4"/>
              <p:cNvSpPr/>
              <p:nvPr/>
            </p:nvSpPr>
            <p:spPr>
              <a:xfrm rot="2434200">
                <a:off x="2614320" y="766080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CustomShape 115"/>
              <p:cNvSpPr/>
              <p:nvPr/>
            </p:nvSpPr>
            <p:spPr>
              <a:xfrm rot="8365800">
                <a:off x="2984400" y="763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116"/>
              <p:cNvSpPr/>
              <p:nvPr/>
            </p:nvSpPr>
            <p:spPr>
              <a:xfrm rot="2434200">
                <a:off x="2614320" y="86479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17"/>
              <p:cNvSpPr/>
              <p:nvPr/>
            </p:nvSpPr>
            <p:spPr>
              <a:xfrm rot="8365800">
                <a:off x="2984400" y="86252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1" name="Group 118"/>
            <p:cNvGrpSpPr/>
            <p:nvPr/>
          </p:nvGrpSpPr>
          <p:grpSpPr>
            <a:xfrm>
              <a:off x="3612600" y="6456240"/>
              <a:ext cx="1757520" cy="1749600"/>
              <a:chOff x="3612600" y="6456240"/>
              <a:chExt cx="1757520" cy="1749600"/>
            </a:xfrm>
          </p:grpSpPr>
          <p:sp>
            <p:nvSpPr>
              <p:cNvPr id="162" name="CustomShape 119"/>
              <p:cNvSpPr/>
              <p:nvPr/>
            </p:nvSpPr>
            <p:spPr>
              <a:xfrm rot="10800000">
                <a:off x="4501440" y="731376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120"/>
              <p:cNvSpPr/>
              <p:nvPr/>
            </p:nvSpPr>
            <p:spPr>
              <a:xfrm rot="10800000">
                <a:off x="4501440" y="645624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121"/>
              <p:cNvSpPr/>
              <p:nvPr/>
            </p:nvSpPr>
            <p:spPr>
              <a:xfrm rot="10800000">
                <a:off x="3616200" y="647532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2"/>
              <p:cNvSpPr/>
              <p:nvPr/>
            </p:nvSpPr>
            <p:spPr>
              <a:xfrm rot="10800000">
                <a:off x="3612600" y="731700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6" name="Group 123"/>
            <p:cNvGrpSpPr/>
            <p:nvPr/>
          </p:nvGrpSpPr>
          <p:grpSpPr>
            <a:xfrm>
              <a:off x="4922280" y="4327920"/>
              <a:ext cx="1699560" cy="1816560"/>
              <a:chOff x="4922280" y="4327920"/>
              <a:chExt cx="1699560" cy="1816560"/>
            </a:xfrm>
          </p:grpSpPr>
          <p:sp>
            <p:nvSpPr>
              <p:cNvPr id="167" name="CustomShape 124"/>
              <p:cNvSpPr/>
              <p:nvPr/>
            </p:nvSpPr>
            <p:spPr>
              <a:xfrm rot="10800000">
                <a:off x="5777280" y="523620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5"/>
              <p:cNvSpPr/>
              <p:nvPr/>
            </p:nvSpPr>
            <p:spPr>
              <a:xfrm rot="10800000">
                <a:off x="4941000" y="436032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6"/>
              <p:cNvSpPr/>
              <p:nvPr/>
            </p:nvSpPr>
            <p:spPr>
              <a:xfrm rot="10800000">
                <a:off x="5784840" y="4327920"/>
                <a:ext cx="837000" cy="9072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27"/>
              <p:cNvSpPr/>
              <p:nvPr/>
            </p:nvSpPr>
            <p:spPr>
              <a:xfrm rot="10800000">
                <a:off x="5350680" y="56901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28"/>
              <p:cNvSpPr/>
              <p:nvPr/>
            </p:nvSpPr>
            <p:spPr>
              <a:xfrm rot="10800000">
                <a:off x="5350680" y="52520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29"/>
              <p:cNvSpPr/>
              <p:nvPr/>
            </p:nvSpPr>
            <p:spPr>
              <a:xfrm rot="10800000">
                <a:off x="4924080" y="52617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30"/>
              <p:cNvSpPr/>
              <p:nvPr/>
            </p:nvSpPr>
            <p:spPr>
              <a:xfrm rot="10800000">
                <a:off x="4922280" y="56912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4" name="CustomShape 131"/>
            <p:cNvSpPr/>
            <p:nvPr/>
          </p:nvSpPr>
          <p:spPr>
            <a:xfrm>
              <a:off x="5529960" y="7795080"/>
              <a:ext cx="1051560" cy="103644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32"/>
            <p:cNvSpPr/>
            <p:nvPr/>
          </p:nvSpPr>
          <p:spPr>
            <a:xfrm rot="10800000">
              <a:off x="5530320" y="6510600"/>
              <a:ext cx="1224720" cy="128448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6" name="CustomShape 133"/>
          <p:cNvSpPr/>
          <p:nvPr/>
        </p:nvSpPr>
        <p:spPr>
          <a:xfrm>
            <a:off x="1511280" y="7002720"/>
            <a:ext cx="342828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7" name="CustomShape 134"/>
          <p:cNvSpPr/>
          <p:nvPr/>
        </p:nvSpPr>
        <p:spPr>
          <a:xfrm>
            <a:off x="783360" y="7278840"/>
            <a:ext cx="6059520" cy="173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CustomShape 135"/>
          <p:cNvSpPr/>
          <p:nvPr/>
        </p:nvSpPr>
        <p:spPr>
          <a:xfrm>
            <a:off x="82440" y="14796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6"/>
          <p:cNvSpPr/>
          <p:nvPr/>
        </p:nvSpPr>
        <p:spPr>
          <a:xfrm>
            <a:off x="82440" y="226584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37"/>
          <p:cNvSpPr/>
          <p:nvPr/>
        </p:nvSpPr>
        <p:spPr>
          <a:xfrm>
            <a:off x="82440" y="4565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сентябрь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1" name="CustomShape 138"/>
          <p:cNvSpPr/>
          <p:nvPr/>
        </p:nvSpPr>
        <p:spPr>
          <a:xfrm>
            <a:off x="82440" y="18738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февраль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2" name="CustomShape 139"/>
          <p:cNvSpPr/>
          <p:nvPr/>
        </p:nvSpPr>
        <p:spPr>
          <a:xfrm>
            <a:off x="82440" y="2646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0"/>
          <p:cNvSpPr/>
          <p:nvPr/>
        </p:nvSpPr>
        <p:spPr>
          <a:xfrm>
            <a:off x="82440" y="37875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1"/>
          <p:cNvSpPr/>
          <p:nvPr/>
        </p:nvSpPr>
        <p:spPr>
          <a:xfrm>
            <a:off x="82440" y="3024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2"/>
          <p:cNvSpPr/>
          <p:nvPr/>
        </p:nvSpPr>
        <p:spPr>
          <a:xfrm>
            <a:off x="79920" y="5337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3"/>
          <p:cNvSpPr/>
          <p:nvPr/>
        </p:nvSpPr>
        <p:spPr>
          <a:xfrm>
            <a:off x="82440" y="34045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7" name="CustomShape 144"/>
          <p:cNvSpPr/>
          <p:nvPr/>
        </p:nvSpPr>
        <p:spPr>
          <a:xfrm>
            <a:off x="81000" y="49507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октябрь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8" name="CustomShape 145"/>
          <p:cNvSpPr/>
          <p:nvPr/>
        </p:nvSpPr>
        <p:spPr>
          <a:xfrm>
            <a:off x="82440" y="41742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9" name="CustomShape 146"/>
          <p:cNvSpPr/>
          <p:nvPr/>
        </p:nvSpPr>
        <p:spPr>
          <a:xfrm>
            <a:off x="65160" y="5722560"/>
            <a:ext cx="1364400" cy="31680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90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720" y="5387400"/>
            <a:ext cx="406440" cy="550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440" cy="55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48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6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6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2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7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464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8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280" cy="5767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9" name="CustomShape 147"/>
          <p:cNvSpPr/>
          <p:nvPr/>
        </p:nvSpPr>
        <p:spPr>
          <a:xfrm>
            <a:off x="2463480" y="3904200"/>
            <a:ext cx="3550320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городское поселение  Новокубанское – административный центр</a:t>
            </a:r>
            <a:endParaRPr lang="ru-RU" sz="1400" b="1" strike="noStrike" spc="-1" dirty="0">
              <a:latin typeface="Arial"/>
            </a:endParaRPr>
          </a:p>
        </p:txBody>
      </p:sp>
      <p:sp>
        <p:nvSpPr>
          <p:cNvPr id="200" name="CustomShape 148"/>
          <p:cNvSpPr/>
          <p:nvPr/>
        </p:nvSpPr>
        <p:spPr>
          <a:xfrm>
            <a:off x="2264760" y="3204000"/>
            <a:ext cx="43106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Муниципальное образование Новокубанский район</a:t>
            </a:r>
            <a:endParaRPr lang="ru-RU" sz="1400" b="1" strike="noStrike" spc="-1" dirty="0">
              <a:latin typeface="Arial"/>
            </a:endParaRPr>
          </a:p>
        </p:txBody>
      </p:sp>
      <p:sp>
        <p:nvSpPr>
          <p:cNvPr id="201" name="CustomShape 149"/>
          <p:cNvSpPr/>
          <p:nvPr/>
        </p:nvSpPr>
        <p:spPr>
          <a:xfrm>
            <a:off x="4014360" y="4883760"/>
            <a:ext cx="272160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2" name="CustomShape 150"/>
          <p:cNvSpPr/>
          <p:nvPr/>
        </p:nvSpPr>
        <p:spPr>
          <a:xfrm>
            <a:off x="4138560" y="4599360"/>
            <a:ext cx="253872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восемь сельских  поселений</a:t>
            </a:r>
            <a:r>
              <a:rPr lang="ru-RU" sz="1400" b="0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:</a:t>
            </a:r>
            <a:endParaRPr lang="ru-RU" sz="1400" b="0" strike="noStrike" spc="-1" dirty="0">
              <a:latin typeface="Arial"/>
            </a:endParaRPr>
          </a:p>
        </p:txBody>
      </p:sp>
      <p:pic>
        <p:nvPicPr>
          <p:cNvPr id="203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5880" cy="696600"/>
          </a:xfrm>
          <a:prstGeom prst="rect">
            <a:avLst/>
          </a:prstGeom>
          <a:ln w="0">
            <a:noFill/>
          </a:ln>
        </p:spPr>
      </p:pic>
      <p:grpSp>
        <p:nvGrpSpPr>
          <p:cNvPr id="204" name="Group 151"/>
          <p:cNvGrpSpPr/>
          <p:nvPr/>
        </p:nvGrpSpPr>
        <p:grpSpPr>
          <a:xfrm>
            <a:off x="5566680" y="434160"/>
            <a:ext cx="1276200" cy="807480"/>
            <a:chOff x="5566680" y="434160"/>
            <a:chExt cx="1276200" cy="807480"/>
          </a:xfrm>
        </p:grpSpPr>
        <p:sp>
          <p:nvSpPr>
            <p:cNvPr id="205" name="CustomShape 152"/>
            <p:cNvSpPr/>
            <p:nvPr/>
          </p:nvSpPr>
          <p:spPr>
            <a:xfrm>
              <a:off x="643752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3"/>
            <p:cNvSpPr/>
            <p:nvPr/>
          </p:nvSpPr>
          <p:spPr>
            <a:xfrm>
              <a:off x="630432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4"/>
            <p:cNvSpPr/>
            <p:nvPr/>
          </p:nvSpPr>
          <p:spPr>
            <a:xfrm>
              <a:off x="621936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5"/>
            <p:cNvSpPr/>
            <p:nvPr/>
          </p:nvSpPr>
          <p:spPr>
            <a:xfrm>
              <a:off x="5784840" y="434880"/>
              <a:ext cx="40752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6"/>
            <p:cNvSpPr/>
            <p:nvPr/>
          </p:nvSpPr>
          <p:spPr>
            <a:xfrm>
              <a:off x="600084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57"/>
            <p:cNvSpPr/>
            <p:nvPr/>
          </p:nvSpPr>
          <p:spPr>
            <a:xfrm>
              <a:off x="556668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58"/>
            <p:cNvSpPr/>
            <p:nvPr/>
          </p:nvSpPr>
          <p:spPr>
            <a:xfrm flipV="1">
              <a:off x="608616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59"/>
            <p:cNvSpPr/>
            <p:nvPr/>
          </p:nvSpPr>
          <p:spPr>
            <a:xfrm flipV="1">
              <a:off x="565164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60"/>
            <p:cNvSpPr/>
            <p:nvPr/>
          </p:nvSpPr>
          <p:spPr>
            <a:xfrm>
              <a:off x="587016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6640" y="126360"/>
            <a:ext cx="4453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109800" y="8996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09800" y="3422942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15968"/>
                </a:solidFill>
                <a:latin typeface="Segoe UI"/>
                <a:ea typeface="DejaVu Sans"/>
              </a:rPr>
              <a:t>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5581440" y="96048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0" name="CustomShape 9"/>
          <p:cNvSpPr/>
          <p:nvPr/>
        </p:nvSpPr>
        <p:spPr>
          <a:xfrm>
            <a:off x="5581440" y="3577618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3062620" y="7275716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2" name="Таблица 3"/>
          <p:cNvGraphicFramePr/>
          <p:nvPr>
            <p:extLst>
              <p:ext uri="{D42A27DB-BD31-4B8C-83A1-F6EECF244321}">
                <p14:modId xmlns:p14="http://schemas.microsoft.com/office/powerpoint/2010/main" val="2609435672"/>
              </p:ext>
            </p:extLst>
          </p:nvPr>
        </p:nvGraphicFramePr>
        <p:xfrm>
          <a:off x="167040" y="1217520"/>
          <a:ext cx="6357240" cy="226272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6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</a:t>
                      </a:r>
                      <a:r>
                        <a:rPr lang="ru-RU" sz="1100" b="0" strike="noStrike" spc="-1" dirty="0" smtClean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8 </a:t>
                      </a: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мес.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 годового бюджетного назначения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3 521,4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2 187,6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1 025,3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635,6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2 496,0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1 552,0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3 695,1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2 176,5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3" name="Таблица 4"/>
          <p:cNvGraphicFramePr/>
          <p:nvPr>
            <p:extLst>
              <p:ext uri="{D42A27DB-BD31-4B8C-83A1-F6EECF244321}">
                <p14:modId xmlns:p14="http://schemas.microsoft.com/office/powerpoint/2010/main" val="3255524043"/>
              </p:ext>
            </p:extLst>
          </p:nvPr>
        </p:nvGraphicFramePr>
        <p:xfrm>
          <a:off x="167040" y="3853800"/>
          <a:ext cx="6357240" cy="245376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9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</a:t>
                      </a:r>
                      <a:r>
                        <a:rPr lang="ru-RU" sz="1100" b="0" strike="noStrike" spc="-1" dirty="0" smtClean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8 </a:t>
                      </a: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мес.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2 898,0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1 784,3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648,0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431,9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66,6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2 250,0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1 352,4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3 026,8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1 764,1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-128,8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3758B4C3-D433-494E-A3A6-A45A41EE0909}"/>
              </a:ext>
            </a:extLst>
          </p:cNvPr>
          <p:cNvSpPr txBox="1"/>
          <p:nvPr/>
        </p:nvSpPr>
        <p:spPr>
          <a:xfrm>
            <a:off x="3534040" y="6371798"/>
            <a:ext cx="3398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МУНИЦИПАЛЬНЫЙ</a:t>
            </a:r>
            <a:r>
              <a:rPr lang="ru-RU" sz="1200" b="1" baseline="0" dirty="0">
                <a:latin typeface="+mj-lt"/>
              </a:rPr>
              <a:t> ДОЛГ МУНИЦИПАЛЬНОГО ОБРАЗОВАНИЯ НОВОКУБАНСКИЙ РАЙОН</a:t>
            </a:r>
            <a:endParaRPr lang="ru-RU" sz="1200" b="1" dirty="0">
              <a:latin typeface="+mj-lt"/>
            </a:endParaRPr>
          </a:p>
          <a:p>
            <a:pPr algn="ctr"/>
            <a:endParaRPr lang="ru-RU" sz="1200" b="1" dirty="0">
              <a:latin typeface="+mj-lt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42E8A756-5D45-4B96-8257-EA6A16BA8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059690"/>
              </p:ext>
            </p:extLst>
          </p:nvPr>
        </p:nvGraphicFramePr>
        <p:xfrm>
          <a:off x="4316973" y="7754919"/>
          <a:ext cx="2207307" cy="992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7969">
                  <a:extLst>
                    <a:ext uri="{9D8B030D-6E8A-4147-A177-3AD203B41FA5}">
                      <a16:colId xmlns="" xmlns:a16="http://schemas.microsoft.com/office/drawing/2014/main" val="2277949693"/>
                    </a:ext>
                  </a:extLst>
                </a:gridCol>
                <a:gridCol w="1149338">
                  <a:extLst>
                    <a:ext uri="{9D8B030D-6E8A-4147-A177-3AD203B41FA5}">
                      <a16:colId xmlns="" xmlns:a16="http://schemas.microsoft.com/office/drawing/2014/main" val="154307641"/>
                    </a:ext>
                  </a:extLst>
                </a:gridCol>
              </a:tblGrid>
              <a:tr h="2481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 01.01.2023г.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236618205"/>
                  </a:ext>
                </a:extLst>
              </a:tr>
              <a:tr h="2481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 01.05.2023г.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3353980544"/>
                  </a:ext>
                </a:extLst>
              </a:tr>
              <a:tr h="2481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 01.07.2023г.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3124364211"/>
                  </a:ext>
                </a:extLst>
              </a:tr>
              <a:tr h="2481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>
                          <a:effectLst/>
                        </a:rPr>
                        <a:t>на 01.09.2023г.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3533555009"/>
                  </a:ext>
                </a:extLst>
              </a:tr>
            </a:tbl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=""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2814251"/>
              </p:ext>
            </p:extLst>
          </p:nvPr>
        </p:nvGraphicFramePr>
        <p:xfrm>
          <a:off x="0" y="6065520"/>
          <a:ext cx="4316973" cy="307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"/>
          <p:cNvSpPr/>
          <p:nvPr/>
        </p:nvSpPr>
        <p:spPr>
          <a:xfrm rot="10800000" flipV="1">
            <a:off x="-118800" y="8244360"/>
            <a:ext cx="6992640" cy="898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3"/>
          <p:cNvSpPr/>
          <p:nvPr/>
        </p:nvSpPr>
        <p:spPr>
          <a:xfrm>
            <a:off x="26640" y="0"/>
            <a:ext cx="445392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201680" y="82764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238040" y="486000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=""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6067907"/>
              </p:ext>
            </p:extLst>
          </p:nvPr>
        </p:nvGraphicFramePr>
        <p:xfrm>
          <a:off x="0" y="1076447"/>
          <a:ext cx="6873840" cy="3889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=""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3710335"/>
              </p:ext>
            </p:extLst>
          </p:nvPr>
        </p:nvGraphicFramePr>
        <p:xfrm>
          <a:off x="0" y="5082225"/>
          <a:ext cx="6858000" cy="406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26640" y="126360"/>
            <a:ext cx="412164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НАЛОГОВЫЕ И НЕНАЛОГОВЫЕ ДОХОДЫ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694103" y="4190221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694103" y="672570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17D79CE7-77CC-4822-9B10-B27584D2B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569069"/>
              </p:ext>
            </p:extLst>
          </p:nvPr>
        </p:nvGraphicFramePr>
        <p:xfrm>
          <a:off x="5694103" y="4462741"/>
          <a:ext cx="965200" cy="138668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="" xmlns:a16="http://schemas.microsoft.com/office/drawing/2014/main" val="2350059322"/>
                    </a:ext>
                  </a:extLst>
                </a:gridCol>
              </a:tblGrid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364,6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572457937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223,1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274494581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1 552,0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708598182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626229090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49D429D0-F446-43BC-8887-F3B6E4993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04725"/>
              </p:ext>
            </p:extLst>
          </p:nvPr>
        </p:nvGraphicFramePr>
        <p:xfrm>
          <a:off x="5694103" y="6998220"/>
          <a:ext cx="965200" cy="1736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="" xmlns:a16="http://schemas.microsoft.com/office/drawing/2014/main" val="752080722"/>
                    </a:ext>
                  </a:extLst>
                </a:gridCol>
              </a:tblGrid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273,4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442338425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95,9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263123523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666124407"/>
                  </a:ext>
                </a:extLst>
              </a:tr>
              <a:tr h="33557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1 352,4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775261626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678287926"/>
                  </a:ext>
                </a:extLst>
              </a:tr>
            </a:tbl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=""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1294295"/>
              </p:ext>
            </p:extLst>
          </p:nvPr>
        </p:nvGraphicFramePr>
        <p:xfrm>
          <a:off x="0" y="632141"/>
          <a:ext cx="6858000" cy="257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Диаграмма 18">
            <a:extLst>
              <a:ext uri="{FF2B5EF4-FFF2-40B4-BE49-F238E27FC236}">
                <a16:creationId xmlns=""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7734252"/>
              </p:ext>
            </p:extLst>
          </p:nvPr>
        </p:nvGraphicFramePr>
        <p:xfrm>
          <a:off x="-86360" y="3159684"/>
          <a:ext cx="6309360" cy="292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0" name="CustomShape 9"/>
          <p:cNvSpPr/>
          <p:nvPr/>
        </p:nvSpPr>
        <p:spPr>
          <a:xfrm>
            <a:off x="1378555" y="4662697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i="0" u="none" strike="noStrike" dirty="0">
                <a:solidFill>
                  <a:srgbClr val="000000"/>
                </a:solidFill>
                <a:effectLst/>
                <a:latin typeface="+mj-lt"/>
              </a:rPr>
              <a:t>2 187,7</a:t>
            </a:r>
            <a:r>
              <a:rPr lang="ru-RU" sz="1200" b="1" dirty="0">
                <a:latin typeface="+mj-lt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0" name="Диаграмма 19">
            <a:extLst>
              <a:ext uri="{FF2B5EF4-FFF2-40B4-BE49-F238E27FC236}">
                <a16:creationId xmlns=""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6565619"/>
              </p:ext>
            </p:extLst>
          </p:nvPr>
        </p:nvGraphicFramePr>
        <p:xfrm>
          <a:off x="-165466" y="5971138"/>
          <a:ext cx="6309361" cy="3172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1" name="CustomShape 4"/>
          <p:cNvSpPr/>
          <p:nvPr/>
        </p:nvSpPr>
        <p:spPr>
          <a:xfrm>
            <a:off x="1378555" y="7594485"/>
            <a:ext cx="82525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i="0" u="none" strike="noStrike" dirty="0">
                <a:solidFill>
                  <a:srgbClr val="000000"/>
                </a:solidFill>
                <a:effectLst/>
                <a:latin typeface="+mj-lt"/>
              </a:rPr>
              <a:t>1 784,3</a:t>
            </a:r>
            <a:r>
              <a:rPr lang="ru-RU" sz="1200" b="1" dirty="0">
                <a:latin typeface="+mj-lt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35440" y="33480"/>
            <a:ext cx="44539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08440" y="777600"/>
            <a:ext cx="653220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9" name="Table 5"/>
          <p:cNvGraphicFramePr/>
          <p:nvPr>
            <p:extLst>
              <p:ext uri="{D42A27DB-BD31-4B8C-83A1-F6EECF244321}">
                <p14:modId xmlns:p14="http://schemas.microsoft.com/office/powerpoint/2010/main" val="1682501658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Утверждено бюджетных назначений     на 2023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Исполнено      за январь-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август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2023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% исполнения годовых бюджетных назначений 2023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ВСЕГО РАСХОДОВ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, в том числе: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695,1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2 176,5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338,3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189,7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/>
                          <a:cs typeface="Times New Roman" panose="02020603050405020304" pitchFamily="18" charset="0"/>
                        </a:rPr>
                        <a:t>56,0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DejaVu Sans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32,3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22,9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111,6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313,8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191,6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211,7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1 338,1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КУЛЬТУРА И КИНЕМАТОГРАФИЯ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211,1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126,5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245,2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168,1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190,9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</a:t>
                      </a:r>
                      <a:endParaRPr lang="ru-RU" sz="12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3587375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</a:t>
            </a:r>
            <a:r>
              <a:rPr lang="ru-RU" sz="1300" b="0" strike="noStrike" spc="-1" dirty="0" smtClean="0">
                <a:solidFill>
                  <a:srgbClr val="000000"/>
                </a:solidFill>
                <a:latin typeface="Times New Roman"/>
              </a:rPr>
              <a:t>январь-август </a:t>
            </a: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2023 года муниципальные программы Новокубанского района исполнены в сумме </a:t>
            </a:r>
            <a:r>
              <a:rPr lang="ru-RU" sz="1300" b="0" strike="noStrike" spc="-1" dirty="0" smtClean="0">
                <a:solidFill>
                  <a:srgbClr val="000000"/>
                </a:solidFill>
                <a:latin typeface="Times New Roman"/>
              </a:rPr>
              <a:t>2 027,9 млн</a:t>
            </a: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. руб., что составляет </a:t>
            </a:r>
            <a:r>
              <a:rPr lang="ru-RU" sz="1300" b="0" strike="noStrike" spc="-1" dirty="0" smtClean="0">
                <a:solidFill>
                  <a:srgbClr val="000000"/>
                </a:solidFill>
                <a:latin typeface="Times New Roman"/>
              </a:rPr>
              <a:t>59,3% </a:t>
            </a: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329284"/>
              </p:ext>
            </p:extLst>
          </p:nvPr>
        </p:nvGraphicFramePr>
        <p:xfrm>
          <a:off x="390293" y="1298881"/>
          <a:ext cx="6206709" cy="6388011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</a:t>
                      </a:r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январь-август 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года,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1 099,6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2 027,9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7908</TotalTime>
  <Words>684</Words>
  <Application>Microsoft Office PowerPoint</Application>
  <PresentationFormat>Экран (4:3)</PresentationFormat>
  <Paragraphs>300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Соляник Елена</cp:lastModifiedBy>
  <cp:revision>924</cp:revision>
  <cp:lastPrinted>2021-06-28T07:36:31Z</cp:lastPrinted>
  <dcterms:modified xsi:type="dcterms:W3CDTF">2023-09-11T08:22:09Z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Экран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7</vt:i4>
  </property>
</Properties>
</file>